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7" r:id="rId1"/>
  </p:sldMasterIdLst>
  <p:notesMasterIdLst>
    <p:notesMasterId r:id="rId4"/>
  </p:notesMasterIdLst>
  <p:handoutMasterIdLst>
    <p:handoutMasterId r:id="rId5"/>
  </p:handoutMasterIdLst>
  <p:sldIdLst>
    <p:sldId id="278" r:id="rId2"/>
    <p:sldId id="281" r:id="rId3"/>
  </p:sldIdLst>
  <p:sldSz cx="9144000" cy="6858000" type="screen4x3"/>
  <p:notesSz cx="6724650" cy="9774238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674"/>
    <a:srgbClr val="99CCFF"/>
    <a:srgbClr val="001D96"/>
    <a:srgbClr val="FFFFFF"/>
    <a:srgbClr val="CCECFF"/>
    <a:srgbClr val="CCFFFF"/>
    <a:srgbClr val="33CCFF"/>
    <a:srgbClr val="00FFFF"/>
    <a:srgbClr val="0257E2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97813A-8313-4827-A06C-7C81E23D4A6D}" v="1" dt="2024-12-16T10:30:25.630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36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4015" cy="490409"/>
          </a:xfrm>
          <a:prstGeom prst="rect">
            <a:avLst/>
          </a:prstGeom>
        </p:spPr>
        <p:txBody>
          <a:bodyPr vert="horz" lIns="90198" tIns="45099" rIns="90198" bIns="45099" rtlCol="0"/>
          <a:lstStyle>
            <a:lvl1pPr algn="l">
              <a:defRPr sz="11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09080" y="0"/>
            <a:ext cx="2914015" cy="490409"/>
          </a:xfrm>
          <a:prstGeom prst="rect">
            <a:avLst/>
          </a:prstGeom>
        </p:spPr>
        <p:txBody>
          <a:bodyPr vert="horz" lIns="90198" tIns="45099" rIns="90198" bIns="45099" rtlCol="0"/>
          <a:lstStyle>
            <a:lvl1pPr algn="r">
              <a:defRPr sz="1100"/>
            </a:lvl1pPr>
          </a:lstStyle>
          <a:p>
            <a:fld id="{C91C52E7-C7E1-439A-BFC1-FAD77B9CFEAC}" type="datetimeFigureOut">
              <a:rPr lang="hr-HR" smtClean="0"/>
              <a:t>23.12.2024.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283831"/>
            <a:ext cx="2914015" cy="490408"/>
          </a:xfrm>
          <a:prstGeom prst="rect">
            <a:avLst/>
          </a:prstGeom>
        </p:spPr>
        <p:txBody>
          <a:bodyPr vert="horz" lIns="90198" tIns="45099" rIns="90198" bIns="45099" rtlCol="0" anchor="b"/>
          <a:lstStyle>
            <a:lvl1pPr algn="l">
              <a:defRPr sz="11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09080" y="9283831"/>
            <a:ext cx="2914015" cy="490408"/>
          </a:xfrm>
          <a:prstGeom prst="rect">
            <a:avLst/>
          </a:prstGeom>
        </p:spPr>
        <p:txBody>
          <a:bodyPr vert="horz" lIns="90198" tIns="45099" rIns="90198" bIns="45099" rtlCol="0" anchor="b"/>
          <a:lstStyle>
            <a:lvl1pPr algn="r">
              <a:defRPr sz="1100"/>
            </a:lvl1pPr>
          </a:lstStyle>
          <a:p>
            <a:fld id="{93EEF6C5-8718-4C75-A6AF-FC205AE6725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496603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4015" cy="490409"/>
          </a:xfrm>
          <a:prstGeom prst="rect">
            <a:avLst/>
          </a:prstGeom>
        </p:spPr>
        <p:txBody>
          <a:bodyPr vert="horz" lIns="90198" tIns="45099" rIns="90198" bIns="45099" rtlCol="0"/>
          <a:lstStyle>
            <a:lvl1pPr algn="l">
              <a:defRPr sz="11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9080" y="0"/>
            <a:ext cx="2914015" cy="490409"/>
          </a:xfrm>
          <a:prstGeom prst="rect">
            <a:avLst/>
          </a:prstGeom>
        </p:spPr>
        <p:txBody>
          <a:bodyPr vert="horz" lIns="90198" tIns="45099" rIns="90198" bIns="45099" rtlCol="0"/>
          <a:lstStyle>
            <a:lvl1pPr algn="r">
              <a:defRPr sz="1100"/>
            </a:lvl1pPr>
          </a:lstStyle>
          <a:p>
            <a:fld id="{9361F859-13B4-448E-98DE-8DE65396B9B0}" type="datetimeFigureOut">
              <a:rPr lang="hr-HR" smtClean="0"/>
              <a:t>23.12.2024.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22375"/>
            <a:ext cx="4397375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198" tIns="45099" rIns="90198" bIns="45099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2465" y="4703852"/>
            <a:ext cx="5379720" cy="3848606"/>
          </a:xfrm>
          <a:prstGeom prst="rect">
            <a:avLst/>
          </a:prstGeom>
        </p:spPr>
        <p:txBody>
          <a:bodyPr vert="horz" lIns="90198" tIns="45099" rIns="90198" bIns="4509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283831"/>
            <a:ext cx="2914015" cy="490408"/>
          </a:xfrm>
          <a:prstGeom prst="rect">
            <a:avLst/>
          </a:prstGeom>
        </p:spPr>
        <p:txBody>
          <a:bodyPr vert="horz" lIns="90198" tIns="45099" rIns="90198" bIns="45099" rtlCol="0" anchor="b"/>
          <a:lstStyle>
            <a:lvl1pPr algn="l">
              <a:defRPr sz="11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9080" y="9283831"/>
            <a:ext cx="2914015" cy="490408"/>
          </a:xfrm>
          <a:prstGeom prst="rect">
            <a:avLst/>
          </a:prstGeom>
        </p:spPr>
        <p:txBody>
          <a:bodyPr vert="horz" lIns="90198" tIns="45099" rIns="90198" bIns="45099" rtlCol="0" anchor="b"/>
          <a:lstStyle>
            <a:lvl1pPr algn="r">
              <a:defRPr sz="1100"/>
            </a:lvl1pPr>
          </a:lstStyle>
          <a:p>
            <a:fld id="{D314BDB1-C611-460A-9E5A-EB14B220E78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47884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5E2145-1293-4C38-B614-83D85366A834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r-Latn-C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4772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7FA4F1-62C2-D9E7-D46E-3046579939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FC59C191-C414-FA99-A97E-F6174184F3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5E2145-1293-4C38-B614-83D85366A834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2964F3B8-0D8A-820F-54EB-61111D2F1B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4E5DCD25-E842-3675-5596-BB74745583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r-Latn-C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645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smtClean="0"/>
              <a:pPr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039299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smtClean="0"/>
              <a:pPr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88595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smtClean="0"/>
              <a:pPr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806432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smtClean="0"/>
              <a:pPr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48862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smtClean="0"/>
              <a:pPr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852741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smtClean="0"/>
              <a:pPr/>
              <a:t>12/23/2024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642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smtClean="0"/>
              <a:pPr/>
              <a:t>12/23/2024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64108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smtClean="0"/>
              <a:pPr/>
              <a:t>12/23/2024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294378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smtClean="0"/>
              <a:pPr/>
              <a:t>12/23/2024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06241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smtClean="0"/>
              <a:pPr/>
              <a:t>12/23/2024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00696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D110F-3F4E-48D9-B8AA-5D0E825AFDBA}" type="datetime1">
              <a:rPr lang="en-US" smtClean="0"/>
              <a:pPr/>
              <a:t>12/23/2024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412135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12/23/2024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468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  <p:sldLayoutId id="2147483952" r:id="rId5"/>
    <p:sldLayoutId id="2147483953" r:id="rId6"/>
    <p:sldLayoutId id="2147483954" r:id="rId7"/>
    <p:sldLayoutId id="2147483955" r:id="rId8"/>
    <p:sldLayoutId id="2147483956" r:id="rId9"/>
    <p:sldLayoutId id="2147483957" r:id="rId10"/>
    <p:sldLayoutId id="2147483958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7878A37E-4C5F-3F75-391D-703A53CCD1EA}"/>
              </a:ext>
            </a:extLst>
          </p:cNvPr>
          <p:cNvSpPr txBox="1"/>
          <p:nvPr/>
        </p:nvSpPr>
        <p:spPr>
          <a:xfrm>
            <a:off x="174268" y="155557"/>
            <a:ext cx="6460067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/>
          <a:p>
            <a:pPr marL="72000" algn="ctr"/>
            <a:r>
              <a:rPr lang="en-US" sz="1400" b="1" dirty="0">
                <a:solidFill>
                  <a:srgbClr val="001674"/>
                </a:solidFill>
                <a:latin typeface="Arial Black" panose="020B0A04020102020204" pitchFamily="34" charset="0"/>
              </a:rPr>
              <a:t>PROIZVODI KOJIMA SU CIJENE OGRANIČENE od 18.9.2023.</a:t>
            </a:r>
            <a:endParaRPr lang="hr-HR" sz="1400" b="1" dirty="0">
              <a:solidFill>
                <a:srgbClr val="001674"/>
              </a:solidFill>
              <a:latin typeface="Arial Black" panose="020B0A040201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DBC15C-6862-86EE-3F0F-8A27148F572E}"/>
              </a:ext>
            </a:extLst>
          </p:cNvPr>
          <p:cNvSpPr txBox="1"/>
          <p:nvPr/>
        </p:nvSpPr>
        <p:spPr>
          <a:xfrm>
            <a:off x="7571573" y="142357"/>
            <a:ext cx="1424715" cy="523220"/>
          </a:xfrm>
          <a:prstGeom prst="rect">
            <a:avLst/>
          </a:prstGeom>
          <a:solidFill>
            <a:srgbClr val="001674"/>
          </a:solidFill>
        </p:spPr>
        <p:txBody>
          <a:bodyPr wrap="square">
            <a:spAutoFit/>
          </a:bodyPr>
          <a:lstStyle/>
          <a:p>
            <a:pPr algn="ctr"/>
            <a:r>
              <a:rPr lang="sv-SE" sz="1400" b="1" dirty="0">
                <a:solidFill>
                  <a:schemeClr val="bg1"/>
                </a:solidFill>
                <a:latin typeface="Arial Black" panose="020B0A04020102020204" pitchFamily="34" charset="0"/>
              </a:rPr>
              <a:t>NAJVIŠA MPC U EUR</a:t>
            </a:r>
            <a:endParaRPr lang="hr-HR" sz="14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E3189666-285D-CCA6-1323-A2B9F3BF92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958302"/>
              </p:ext>
            </p:extLst>
          </p:nvPr>
        </p:nvGraphicFramePr>
        <p:xfrm>
          <a:off x="147711" y="753534"/>
          <a:ext cx="4296102" cy="54934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12754">
                  <a:extLst>
                    <a:ext uri="{9D8B030D-6E8A-4147-A177-3AD203B41FA5}">
                      <a16:colId xmlns:a16="http://schemas.microsoft.com/office/drawing/2014/main" val="596859037"/>
                    </a:ext>
                  </a:extLst>
                </a:gridCol>
                <a:gridCol w="783348">
                  <a:extLst>
                    <a:ext uri="{9D8B030D-6E8A-4147-A177-3AD203B41FA5}">
                      <a16:colId xmlns:a16="http://schemas.microsoft.com/office/drawing/2014/main" val="3390505011"/>
                    </a:ext>
                  </a:extLst>
                </a:gridCol>
              </a:tblGrid>
              <a:tr h="3670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hr-HR" sz="1400" kern="100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jestivo suncokretovo ulje po </a:t>
                      </a:r>
                      <a:r>
                        <a:rPr lang="en-US" sz="1400" kern="100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l</a:t>
                      </a:r>
                      <a:endParaRPr lang="hr-HR" sz="1400" kern="100" dirty="0">
                        <a:solidFill>
                          <a:srgbClr val="001674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hr-HR" sz="1400" b="1" kern="100" cap="all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1,72</a:t>
                      </a:r>
                      <a:endParaRPr lang="hr-HR" sz="1400" b="1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6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255141"/>
                  </a:ext>
                </a:extLst>
              </a:tr>
              <a:tr h="3670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en-GB" sz="1400" kern="100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UHT </a:t>
                      </a:r>
                      <a:r>
                        <a:rPr lang="hr-HR" sz="1400" kern="100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mlijeko s 2,8% mliječne masti</a:t>
                      </a:r>
                      <a:r>
                        <a:rPr lang="en-GB" sz="1400" kern="100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 po l</a:t>
                      </a:r>
                      <a:endParaRPr lang="hr-HR" sz="1400" kern="100" dirty="0">
                        <a:solidFill>
                          <a:srgbClr val="001674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hr-HR" sz="1400" b="1" kern="1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1,03</a:t>
                      </a:r>
                      <a:endParaRPr lang="hr-HR" sz="1400" b="1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6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9879834"/>
                  </a:ext>
                </a:extLst>
              </a:tr>
              <a:tr h="3670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hr-HR" sz="1400" kern="100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bijeli kristalni šećer po </a:t>
                      </a:r>
                      <a:r>
                        <a:rPr lang="en-US" sz="1400" kern="100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kg</a:t>
                      </a:r>
                      <a:endParaRPr lang="hr-HR" sz="1400" kern="100" dirty="0">
                        <a:solidFill>
                          <a:srgbClr val="001674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hr-HR" sz="1400" b="1" kern="1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1,33</a:t>
                      </a:r>
                      <a:endParaRPr lang="hr-HR" sz="1400" b="1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6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550187"/>
                  </a:ext>
                </a:extLst>
              </a:tr>
              <a:tr h="3670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hr-HR" sz="1400" kern="100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brašno tip </a:t>
                      </a:r>
                      <a:r>
                        <a:rPr lang="en-GB" sz="1400" kern="100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T</a:t>
                      </a:r>
                      <a:r>
                        <a:rPr lang="hr-HR" sz="1400" kern="100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-550 glatko po </a:t>
                      </a:r>
                      <a:r>
                        <a:rPr lang="en-US" sz="1400" kern="100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kg</a:t>
                      </a:r>
                      <a:endParaRPr lang="hr-HR" sz="1400" kern="100" dirty="0">
                        <a:solidFill>
                          <a:srgbClr val="001674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hr-HR" sz="1400" b="1" kern="1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0,80</a:t>
                      </a:r>
                      <a:endParaRPr lang="hr-HR" sz="1400" b="1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6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9121887"/>
                  </a:ext>
                </a:extLst>
              </a:tr>
              <a:tr h="3670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hr-HR" sz="1400" kern="100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brašno tip </a:t>
                      </a:r>
                      <a:r>
                        <a:rPr lang="en-GB" sz="1400" kern="100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T</a:t>
                      </a:r>
                      <a:r>
                        <a:rPr lang="hr-HR" sz="1400" kern="100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-400 oštro po </a:t>
                      </a:r>
                      <a:r>
                        <a:rPr lang="en-US" sz="1400" kern="100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kg</a:t>
                      </a:r>
                      <a:r>
                        <a:rPr lang="hr-HR" sz="1400" kern="100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  </a:t>
                      </a:r>
                      <a:endParaRPr lang="hr-HR" sz="1400" kern="100" dirty="0">
                        <a:solidFill>
                          <a:srgbClr val="001674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hr-HR" sz="1400" b="1" kern="1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0,83</a:t>
                      </a:r>
                      <a:endParaRPr lang="hr-HR" sz="1400" b="1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6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495823"/>
                  </a:ext>
                </a:extLst>
              </a:tr>
              <a:tr h="3426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hr-HR" sz="1400" kern="100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svinjsko mljeveno upakirano meso</a:t>
                      </a:r>
                      <a:r>
                        <a:rPr lang="en-GB" sz="1400" kern="100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 po kg</a:t>
                      </a:r>
                      <a:endParaRPr lang="hr-HR" sz="1400" kern="100" dirty="0">
                        <a:solidFill>
                          <a:srgbClr val="001674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hr-HR" sz="1400" b="1" kern="1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4,11</a:t>
                      </a:r>
                      <a:endParaRPr lang="hr-HR" sz="1400" b="1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6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5109065"/>
                  </a:ext>
                </a:extLst>
              </a:tr>
              <a:tr h="3670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hr-HR" sz="1400" kern="100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pile cijelo po </a:t>
                      </a:r>
                      <a:r>
                        <a:rPr lang="en-GB" sz="1400" kern="100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kg</a:t>
                      </a:r>
                      <a:endParaRPr lang="hr-HR" sz="1400" kern="100" dirty="0">
                        <a:solidFill>
                          <a:srgbClr val="001674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hr-HR" sz="1400" b="1" kern="1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3,32</a:t>
                      </a:r>
                      <a:endParaRPr lang="hr-HR" sz="1400" b="1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6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915628"/>
                  </a:ext>
                </a:extLst>
              </a:tr>
              <a:tr h="3670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hr-HR" sz="1400" kern="100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jogurt, čašica i bočica 180 </a:t>
                      </a:r>
                      <a:r>
                        <a:rPr lang="en-US" sz="1400" kern="100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g</a:t>
                      </a:r>
                      <a:r>
                        <a:rPr lang="hr-HR" sz="1400" kern="100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/200 </a:t>
                      </a:r>
                      <a:r>
                        <a:rPr lang="en-US" sz="1400" kern="100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g</a:t>
                      </a:r>
                      <a:endParaRPr lang="hr-HR" sz="1400" kern="100" dirty="0">
                        <a:solidFill>
                          <a:srgbClr val="001674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hr-HR" sz="1400" b="1" kern="1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0,49</a:t>
                      </a:r>
                      <a:endParaRPr lang="hr-HR" sz="1400" b="1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6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846304"/>
                  </a:ext>
                </a:extLst>
              </a:tr>
              <a:tr h="4030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en-GB" sz="1400" kern="100" cap="none" dirty="0" err="1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polutvrdi</a:t>
                      </a:r>
                      <a:r>
                        <a:rPr lang="en-GB" sz="1400" kern="100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hr-HR" sz="1400" kern="100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sir </a:t>
                      </a:r>
                      <a:r>
                        <a:rPr lang="en-GB" sz="1400" kern="100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G</a:t>
                      </a:r>
                      <a:r>
                        <a:rPr lang="hr-HR" sz="1400" kern="100" cap="none" dirty="0" err="1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ouda</a:t>
                      </a:r>
                      <a:r>
                        <a:rPr lang="hr-HR" sz="1400" kern="100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 blok za narezivanje po </a:t>
                      </a:r>
                      <a:r>
                        <a:rPr lang="en-US" sz="1400" kern="100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kg</a:t>
                      </a:r>
                      <a:endParaRPr lang="hr-HR" sz="1400" kern="100" dirty="0">
                        <a:solidFill>
                          <a:srgbClr val="001674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hr-HR" sz="1400" b="1" kern="1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6,49</a:t>
                      </a:r>
                      <a:endParaRPr lang="hr-HR" sz="1400" b="1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6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9157667"/>
                  </a:ext>
                </a:extLst>
              </a:tr>
              <a:tr h="3670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hr-HR" sz="1400" kern="100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riža dugo zrno po </a:t>
                      </a:r>
                      <a:r>
                        <a:rPr lang="en-US" sz="1400" kern="100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kg</a:t>
                      </a:r>
                      <a:endParaRPr lang="hr-HR" sz="1400" kern="100" dirty="0">
                        <a:solidFill>
                          <a:srgbClr val="001674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hr-HR" sz="1400" b="1" kern="1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2,29</a:t>
                      </a:r>
                      <a:endParaRPr lang="hr-HR" sz="1400" b="1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6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442853"/>
                  </a:ext>
                </a:extLst>
              </a:tr>
              <a:tr h="3670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hr-HR" sz="1400" kern="100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špageti 500 </a:t>
                      </a:r>
                      <a:r>
                        <a:rPr lang="en-GB" sz="1400" kern="100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g</a:t>
                      </a:r>
                      <a:endParaRPr lang="hr-HR" sz="1400" kern="100" dirty="0">
                        <a:solidFill>
                          <a:srgbClr val="001674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hr-HR" sz="1400" b="1" kern="1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1,09</a:t>
                      </a:r>
                      <a:endParaRPr lang="hr-HR" sz="1400" b="1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6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539359"/>
                  </a:ext>
                </a:extLst>
              </a:tr>
              <a:tr h="3670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hr-HR" sz="1400" kern="100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svježa jaja razred </a:t>
                      </a:r>
                      <a:r>
                        <a:rPr lang="en-GB" sz="1400" kern="100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M</a:t>
                      </a:r>
                      <a:r>
                        <a:rPr lang="hr-HR" sz="1400" kern="100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, kavezni uzgoj 10 </a:t>
                      </a:r>
                      <a:r>
                        <a:rPr lang="en-US" sz="1400" kern="100" cap="none" dirty="0" err="1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kom</a:t>
                      </a:r>
                      <a:endParaRPr lang="hr-HR" sz="1400" kern="100" dirty="0">
                        <a:solidFill>
                          <a:srgbClr val="001674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hr-HR" sz="1400" b="1" kern="1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2,45</a:t>
                      </a:r>
                      <a:endParaRPr lang="hr-HR" sz="1400" b="1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6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7738922"/>
                  </a:ext>
                </a:extLst>
              </a:tr>
              <a:tr h="3670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hr-HR" sz="1400" kern="100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svinjski vrat bez kosti po </a:t>
                      </a:r>
                      <a:r>
                        <a:rPr lang="en-US" sz="1400" kern="100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kg</a:t>
                      </a:r>
                      <a:endParaRPr lang="hr-HR" sz="1400" kern="100" dirty="0">
                        <a:solidFill>
                          <a:srgbClr val="001674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hr-HR" sz="1400" b="1" kern="1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5,49</a:t>
                      </a:r>
                      <a:endParaRPr lang="hr-HR" sz="1400" b="1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6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5368241"/>
                  </a:ext>
                </a:extLst>
              </a:tr>
              <a:tr h="3426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hr-HR" sz="1400" kern="100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hrenovke pileće/pureće, pakiranje </a:t>
                      </a:r>
                      <a:r>
                        <a:rPr lang="en-GB" sz="1400" kern="100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po</a:t>
                      </a:r>
                      <a:r>
                        <a:rPr lang="hr-HR" sz="1400" kern="100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kern="100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kg</a:t>
                      </a:r>
                      <a:endParaRPr lang="hr-HR" sz="1400" kern="100" dirty="0">
                        <a:solidFill>
                          <a:srgbClr val="001674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hr-HR" sz="1400" b="1" kern="1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2,69</a:t>
                      </a:r>
                      <a:endParaRPr lang="hr-HR" sz="1400" b="1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6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812047"/>
                  </a:ext>
                </a:extLst>
              </a:tr>
              <a:tr h="3670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hr-HR" sz="1400" kern="100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hamburger slanina po </a:t>
                      </a:r>
                      <a:r>
                        <a:rPr lang="en-US" sz="1400" kern="100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kg</a:t>
                      </a:r>
                      <a:endParaRPr lang="hr-HR" sz="1400" kern="100" dirty="0">
                        <a:solidFill>
                          <a:srgbClr val="001674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hr-HR" sz="1400" b="1" kern="1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6,99</a:t>
                      </a:r>
                      <a:endParaRPr lang="hr-HR" sz="1400" b="1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6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183104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BBE6B5AC-90FB-EE8F-9E13-68FE66F1AE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554791"/>
              </p:ext>
            </p:extLst>
          </p:nvPr>
        </p:nvGraphicFramePr>
        <p:xfrm>
          <a:off x="4588933" y="753535"/>
          <a:ext cx="4407356" cy="54934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12066">
                  <a:extLst>
                    <a:ext uri="{9D8B030D-6E8A-4147-A177-3AD203B41FA5}">
                      <a16:colId xmlns:a16="http://schemas.microsoft.com/office/drawing/2014/main" val="596859037"/>
                    </a:ext>
                  </a:extLst>
                </a:gridCol>
                <a:gridCol w="995290">
                  <a:extLst>
                    <a:ext uri="{9D8B030D-6E8A-4147-A177-3AD203B41FA5}">
                      <a16:colId xmlns:a16="http://schemas.microsoft.com/office/drawing/2014/main" val="3390505011"/>
                    </a:ext>
                  </a:extLst>
                </a:gridCol>
              </a:tblGrid>
              <a:tr h="367770"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mrkva u rinfuzi po </a:t>
                      </a:r>
                      <a:r>
                        <a:rPr lang="en-US" sz="1400" b="1" i="0" u="none" strike="noStrike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kg</a:t>
                      </a:r>
                      <a:endParaRPr lang="hr-HR" sz="1400" b="1" i="0" u="none" strike="noStrike" dirty="0">
                        <a:solidFill>
                          <a:srgbClr val="001674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cap="non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0,89</a:t>
                      </a:r>
                      <a:endParaRPr lang="hr-HR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6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3255141"/>
                  </a:ext>
                </a:extLst>
              </a:tr>
              <a:tr h="367770"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šareni grah u rinfuzi </a:t>
                      </a:r>
                      <a:r>
                        <a:rPr lang="en-US" sz="1400" b="1" i="0" u="none" strike="noStrike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po kg</a:t>
                      </a:r>
                      <a:endParaRPr lang="hr-HR" sz="1400" b="1" i="0" u="none" strike="noStrike" dirty="0">
                        <a:solidFill>
                          <a:srgbClr val="001674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1,99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6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9879834"/>
                  </a:ext>
                </a:extLst>
              </a:tr>
              <a:tr h="367770"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pasirana rajčica tetrapak 500 </a:t>
                      </a:r>
                      <a:r>
                        <a:rPr lang="en-US" sz="1400" b="1" i="0" u="none" strike="noStrike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ml</a:t>
                      </a:r>
                      <a:endParaRPr lang="hr-HR" sz="1400" b="1" i="0" u="none" strike="noStrike" dirty="0">
                        <a:solidFill>
                          <a:srgbClr val="001674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1,09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6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550187"/>
                  </a:ext>
                </a:extLst>
              </a:tr>
              <a:tr h="367770"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limun u rinfuzi po </a:t>
                      </a:r>
                      <a:r>
                        <a:rPr lang="en-US" sz="1400" b="1" i="0" u="none" strike="noStrike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kg</a:t>
                      </a:r>
                      <a:endParaRPr lang="hr-HR" sz="1400" b="1" i="0" u="none" strike="noStrike" dirty="0">
                        <a:solidFill>
                          <a:srgbClr val="001674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1,49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6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9121887"/>
                  </a:ext>
                </a:extLst>
              </a:tr>
              <a:tr h="367770"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jabuka „</a:t>
                      </a:r>
                      <a:r>
                        <a:rPr lang="en-GB" sz="1400" b="1" i="0" u="none" strike="noStrike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G</a:t>
                      </a:r>
                      <a:r>
                        <a:rPr lang="hr-HR" sz="1400" b="1" i="0" u="none" strike="noStrike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ala“ u rinfuzi po </a:t>
                      </a:r>
                      <a:r>
                        <a:rPr lang="en-US" sz="1400" b="1" i="0" u="none" strike="noStrike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kg</a:t>
                      </a:r>
                      <a:endParaRPr lang="hr-HR" sz="1400" b="1" i="0" u="none" strike="noStrike" dirty="0">
                        <a:solidFill>
                          <a:srgbClr val="001674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1,39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6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6495823"/>
                  </a:ext>
                </a:extLst>
              </a:tr>
              <a:tr h="361992"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mliječna čokolada tabla, 80 do</a:t>
                      </a:r>
                      <a:r>
                        <a:rPr lang="en-US" sz="1400" b="1" i="0" u="none" strike="noStrike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hr-HR" sz="1400" b="1" i="0" u="none" strike="noStrike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100 g</a:t>
                      </a:r>
                      <a:endParaRPr lang="hr-HR" sz="1400" b="1" i="0" u="none" strike="noStrike" dirty="0">
                        <a:solidFill>
                          <a:srgbClr val="001674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1,29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6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5109065"/>
                  </a:ext>
                </a:extLst>
              </a:tr>
              <a:tr h="367770"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sirup sa šećerom </a:t>
                      </a:r>
                      <a:r>
                        <a:rPr lang="en-GB" sz="1400" b="1" i="0" u="none" strike="noStrike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po l</a:t>
                      </a:r>
                      <a:endParaRPr lang="hr-HR" sz="1400" b="1" i="0" u="none" strike="noStrike" dirty="0">
                        <a:solidFill>
                          <a:srgbClr val="001674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2,99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6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915628"/>
                  </a:ext>
                </a:extLst>
              </a:tr>
              <a:tr h="367770"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pasta za zube 125 </a:t>
                      </a:r>
                      <a:r>
                        <a:rPr lang="en-US" sz="1400" b="1" i="0" u="none" strike="noStrike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ml</a:t>
                      </a:r>
                      <a:endParaRPr lang="hr-HR" sz="1400" b="1" i="0" u="none" strike="noStrike" dirty="0">
                        <a:solidFill>
                          <a:srgbClr val="001674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2,99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6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846304"/>
                  </a:ext>
                </a:extLst>
              </a:tr>
              <a:tr h="361992"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gel za tuširanje muški i ženski 250 </a:t>
                      </a:r>
                      <a:r>
                        <a:rPr lang="en-US" sz="1400" b="1" i="0" u="none" strike="noStrike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ml</a:t>
                      </a:r>
                      <a:endParaRPr lang="hr-HR" sz="1400" b="1" i="0" u="none" strike="noStrike" dirty="0">
                        <a:solidFill>
                          <a:srgbClr val="001674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2,99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6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9157667"/>
                  </a:ext>
                </a:extLst>
              </a:tr>
              <a:tr h="361992"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šampon od </a:t>
                      </a:r>
                      <a:r>
                        <a:rPr lang="en-US" sz="1400" b="1" i="0" u="none" strike="noStrike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1</a:t>
                      </a:r>
                      <a:r>
                        <a:rPr lang="hr-HR" sz="1400" b="1" i="0" u="none" strike="noStrike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1" i="0" u="none" strike="noStrike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l</a:t>
                      </a:r>
                      <a:endParaRPr lang="hr-HR" sz="1400" b="1" i="0" u="none" strike="noStrike" dirty="0">
                        <a:solidFill>
                          <a:srgbClr val="001674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3,49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6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442853"/>
                  </a:ext>
                </a:extLst>
              </a:tr>
              <a:tr h="367770"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toaletni papir troslojni 10 rola</a:t>
                      </a:r>
                      <a:endParaRPr lang="hr-HR" sz="1400" b="1" i="0" u="none" strike="noStrike" dirty="0">
                        <a:solidFill>
                          <a:srgbClr val="001674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2,99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6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539359"/>
                  </a:ext>
                </a:extLst>
              </a:tr>
              <a:tr h="367770"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higijenski ulošci standardni po </a:t>
                      </a:r>
                      <a:r>
                        <a:rPr lang="en-US" sz="1400" b="1" i="0" u="none" strike="noStrike" cap="none" dirty="0" err="1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kom</a:t>
                      </a:r>
                      <a:endParaRPr lang="hr-HR" sz="1400" b="1" i="0" u="none" strike="noStrike" dirty="0">
                        <a:solidFill>
                          <a:srgbClr val="001674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0,25/kom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6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7738922"/>
                  </a:ext>
                </a:extLst>
              </a:tr>
              <a:tr h="367770"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pelene standardne po k</a:t>
                      </a:r>
                      <a:r>
                        <a:rPr lang="en-US" sz="1400" b="1" i="0" u="none" strike="noStrike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om</a:t>
                      </a:r>
                      <a:endParaRPr lang="hr-HR" sz="1400" b="1" i="0" u="none" strike="noStrike" dirty="0">
                        <a:solidFill>
                          <a:srgbClr val="001674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0,30/kom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6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5368241"/>
                  </a:ext>
                </a:extLst>
              </a:tr>
              <a:tr h="361992"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krumpir </a:t>
                      </a:r>
                      <a:r>
                        <a:rPr lang="en-US" sz="1400" b="1" i="0" u="none" strike="noStrike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5</a:t>
                      </a:r>
                      <a:r>
                        <a:rPr lang="hr-HR" sz="1400" b="1" i="0" u="none" strike="noStrike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1" i="0" u="none" strike="noStrike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kg</a:t>
                      </a:r>
                      <a:endParaRPr lang="hr-HR" sz="1400" b="1" i="0" u="none" strike="noStrike" dirty="0">
                        <a:solidFill>
                          <a:srgbClr val="001674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3,99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6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812047"/>
                  </a:ext>
                </a:extLst>
              </a:tr>
              <a:tr h="367770"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juneći vrat s kostima po </a:t>
                      </a:r>
                      <a:r>
                        <a:rPr lang="en-US" sz="1400" b="1" i="0" u="none" strike="noStrike" cap="none" dirty="0">
                          <a:solidFill>
                            <a:srgbClr val="001674"/>
                          </a:solidFill>
                          <a:effectLst/>
                          <a:latin typeface="+mn-lt"/>
                        </a:rPr>
                        <a:t>kg</a:t>
                      </a:r>
                      <a:endParaRPr lang="hr-HR" sz="1400" b="1" i="0" u="none" strike="noStrike" dirty="0">
                        <a:solidFill>
                          <a:srgbClr val="001674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167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6,99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16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1831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8265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AAFB602-FD43-891C-B945-34E431ACAC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540B529-0530-2711-32A9-B4E8396817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600" y="1465906"/>
            <a:ext cx="3968749" cy="3926188"/>
          </a:xfrm>
          <a:prstGeom prst="rect">
            <a:avLst/>
          </a:prstGeom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8E999A8B-E68A-1748-EBEC-D80A38E645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92648" y="1480060"/>
            <a:ext cx="3968751" cy="3897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459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1855</TotalTime>
  <Words>229</Words>
  <Application>Microsoft Office PowerPoint</Application>
  <PresentationFormat>Prikaz na zaslonu (4:3)</PresentationFormat>
  <Paragraphs>64</Paragraphs>
  <Slides>2</Slides>
  <Notes>2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Times New Roman</vt:lpstr>
      <vt:lpstr>Office Theme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Alen Botica</dc:creator>
  <cp:lastModifiedBy>Razvojna organizacija zaštite potrošača</cp:lastModifiedBy>
  <cp:revision>326</cp:revision>
  <cp:lastPrinted>2020-05-22T10:35:39Z</cp:lastPrinted>
  <dcterms:created xsi:type="dcterms:W3CDTF">2014-09-16T21:41:51Z</dcterms:created>
  <dcterms:modified xsi:type="dcterms:W3CDTF">2024-12-23T17:16:41Z</dcterms:modified>
</cp:coreProperties>
</file>